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61" r:id="rId7"/>
    <p:sldId id="270" r:id="rId8"/>
    <p:sldId id="267" r:id="rId9"/>
    <p:sldId id="266" r:id="rId10"/>
    <p:sldId id="264" r:id="rId11"/>
    <p:sldId id="257" r:id="rId12"/>
    <p:sldId id="25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177067\Desktop\KMB\1.%20CMJJP%202019\2019-20%20JJCPA%20Budget\2019.04.04_Draft%202019-20%20Budget_kmb_v.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Totals</a:t>
            </a:r>
            <a:r>
              <a:rPr lang="en-US" baseline="0"/>
              <a:t> (Growth)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tx>
            <c:strRef>
              <c:f>'0. 2019-20 Projected Spending'!$R$2</c:f>
              <c:strCache>
                <c:ptCount val="1"/>
                <c:pt idx="0">
                  <c:v>Allocation</c:v>
                </c:pt>
              </c:strCache>
            </c:strRef>
          </c:tx>
          <c:cat>
            <c:strRef>
              <c:f>'0. 2019-20 Projected Spending'!$A$3:$A$7</c:f>
              <c:strCache>
                <c:ptCount val="5"/>
                <c:pt idx="0">
                  <c:v>Primary Prevention</c:v>
                </c:pt>
                <c:pt idx="1">
                  <c:v>Focused Prevention/Early Intervention</c:v>
                </c:pt>
                <c:pt idx="2">
                  <c:v>Intervention</c:v>
                </c:pt>
                <c:pt idx="3">
                  <c:v>Capacity Building of CBOs</c:v>
                </c:pt>
                <c:pt idx="4">
                  <c:v>JJCPA Evaluation &amp; Inf. </c:v>
                </c:pt>
              </c:strCache>
            </c:strRef>
          </c:cat>
          <c:val>
            <c:numRef>
              <c:f>'0. 2019-20 Projected Spending'!$W$3:$W$7</c:f>
              <c:numCache>
                <c:formatCode>0.0%</c:formatCode>
                <c:ptCount val="5"/>
                <c:pt idx="0">
                  <c:v>0.4</c:v>
                </c:pt>
                <c:pt idx="1">
                  <c:v>0.25</c:v>
                </c:pt>
                <c:pt idx="2">
                  <c:v>0.25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5-4E61-B5C5-0B4CA9B52039}"/>
            </c:ext>
          </c:extLst>
        </c:ser>
        <c:ser>
          <c:idx val="0"/>
          <c:order val="1"/>
          <c:tx>
            <c:strRef>
              <c:f>'0. 2019-20 Projected Spending'!$R$2</c:f>
              <c:strCache>
                <c:ptCount val="1"/>
                <c:pt idx="0">
                  <c:v>Allocation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435-4E61-B5C5-0B4CA9B52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35-4E61-B5C5-0B4CA9B520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435-4E61-B5C5-0B4CA9B520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435-4E61-B5C5-0B4CA9B520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435-4E61-B5C5-0B4CA9B52039}"/>
              </c:ext>
            </c:extLst>
          </c:dPt>
          <c:cat>
            <c:strRef>
              <c:f>'0. 2019-20 Projected Spending'!$A$3:$A$7</c:f>
              <c:strCache>
                <c:ptCount val="5"/>
                <c:pt idx="0">
                  <c:v>Primary Prevention</c:v>
                </c:pt>
                <c:pt idx="1">
                  <c:v>Focused Prevention/Early Intervention</c:v>
                </c:pt>
                <c:pt idx="2">
                  <c:v>Intervention</c:v>
                </c:pt>
                <c:pt idx="3">
                  <c:v>Capacity Building of CBOs</c:v>
                </c:pt>
                <c:pt idx="4">
                  <c:v>JJCPA Evaluation &amp; Inf. </c:v>
                </c:pt>
              </c:strCache>
            </c:strRef>
          </c:cat>
          <c:val>
            <c:numRef>
              <c:f>'0. 2019-20 Projected Spending'!$R$3:$R$7</c:f>
              <c:numCache>
                <c:formatCode>0.0%</c:formatCode>
                <c:ptCount val="5"/>
                <c:pt idx="0">
                  <c:v>0.13019772800831983</c:v>
                </c:pt>
                <c:pt idx="1">
                  <c:v>0.45186921186314022</c:v>
                </c:pt>
                <c:pt idx="2">
                  <c:v>0.38507780962952348</c:v>
                </c:pt>
                <c:pt idx="3">
                  <c:v>3.2855250499016497E-2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435-4E61-B5C5-0B4CA9B52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A05B-48FB-4364-BA92-575E4E089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6D2FB-5A05-472D-877E-BBA201169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BA5D3-2BC4-4398-A316-57EF9FDE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D81DA-5E45-47BF-8FD1-44BB42AD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F42C-CB98-463E-A841-84786B8A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6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8A1F-CE1D-4124-ADA0-1464FCE97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3717E-37B9-4E3E-A1A9-F824A0463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8D186-6521-4581-B1A7-3BE6DA79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659D-2AF7-487E-BD10-4DE76DC1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2B6E8-3563-4220-AE3F-6B817684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10BFA-A811-40DA-82F0-5750C9997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DC31F-5378-4E37-9034-CC578BCEF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963DF-B257-49B4-AC4C-837B68DE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FBCE9-EAD0-4737-AD0E-AB1BD44C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32C71-3DF3-4BEC-A17F-DEA0A7C7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64DB-2CFB-419C-9F1F-563736A9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03CF9-5CDF-4D2E-B76E-DDFB523B4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70EB-4680-46CC-A1AC-64E9F3F1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E983-5D11-414F-AFED-149BDE47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19E6C-B359-4844-8736-69777E3D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5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C1E4D-4D35-4F4D-A47A-2FC44839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11CFE-61FA-44A7-B470-F10D7E3AA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F5EA-155D-49DA-B9E9-5AB5A981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7825F-7309-4FB4-B5DD-7B708314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97229-EB83-4693-8F37-63BD8137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9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272BE-DE6E-40EE-8D1A-5375467D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495DE-9E15-4703-83C9-7800449CB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A6329-F9C8-4DB0-AC54-978454DD0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BA817-B71F-4A51-B533-8D3180AD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38E93-A93F-4B8E-94C4-F25EACB2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335A7-F2F4-42BD-B46F-1CBAA707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FA01-71B8-4F6B-AEFF-23F341CA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CB0FE-F4F9-476C-AD67-3CF156409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C7C91-6F1A-445E-8A9F-1639C70AC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EA65B-04CE-43DF-A390-D9949DD93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678C5-4666-4500-86DB-61A88A62A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E5AE13-C6E7-42B9-8CD8-57C2250C7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D8A14-5692-4760-85C6-37E851C0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6C6BA-2CBE-4324-986D-2ED08593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9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A183-EA02-40EE-B17A-77F6BFD4D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08A64-C834-4584-B1C4-03E28678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0E506-9AFE-4065-919D-1381AE8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2A775-0A94-4A42-9096-40D4191A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1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8BB85-E457-4410-89A7-807ED950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D282F2-BE64-4121-B6AD-3EFCAD75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03072-4320-4562-A175-8F4D1C21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3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5848-6466-4A4F-BB60-B6166044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D88F4-2ED5-4DFB-A787-C43D4B13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9EA36-8665-4240-80F2-D7A855F8A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89D17-1427-45FC-BBA7-FD7CB67C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DD248-7D9C-4C10-84B6-45F62BFB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68944-17EF-4987-A827-8B68AE7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1AECC-D0D5-4239-A969-8620CBC9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DD4E2F-B5BC-4E1D-9ED1-F119D3C0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E1AD7-5890-400B-8342-8F521D2DF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05A9A-AEE5-4BE9-BB58-4A2514DD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74539-3880-4B23-8700-CFD5BF8D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13330-C77A-457C-BB21-51CFF207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3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EC2EA-C7C5-4F47-84B3-85C07C1A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32447-8BBB-4407-A732-8BB94B1F8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568AE-4A2A-4B6E-95DA-20958E1BE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13314-5B5A-4FC9-AEB5-4120367C46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B98DF-5945-49E1-B90D-57062D377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35E78-199A-4059-A258-4A39AED21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C9FB-DE46-440A-9822-915FAFA7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7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581-4143-41F6-BF09-B6E15DA7C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4979"/>
            <a:ext cx="9144000" cy="363516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JJCPA Fiscal Year 2023-24 Allocation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Juvenile Justice Coordinating Council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January 19</a:t>
            </a:r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  <a:b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(2:00 pm – 4:00 pm)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030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878D-375E-46A2-A0E6-E7DA84ED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 Co-Chair Recommendations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4C63C6-EA0B-4E23-AAC2-55199783BE1B}"/>
              </a:ext>
            </a:extLst>
          </p:cNvPr>
          <p:cNvSpPr/>
          <p:nvPr/>
        </p:nvSpPr>
        <p:spPr>
          <a:xfrm>
            <a:off x="1588316" y="1442214"/>
            <a:ext cx="929220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037E3-5BD1-41AC-85D1-276B2D897C2B}"/>
              </a:ext>
            </a:extLst>
          </p:cNvPr>
          <p:cNvSpPr/>
          <p:nvPr/>
        </p:nvSpPr>
        <p:spPr>
          <a:xfrm>
            <a:off x="336884" y="1190417"/>
            <a:ext cx="115182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following the “Rules of the Road”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 of interest rules apply to our work in the subcommittee, so be thoughtful about recommendations for funding.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Surface issues that you spot, but please provide solutions along with the issues.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 and direct issues to the appropriate channels (e.g. JJCC-CAC or a new JJCC Governance and Procedure Subcommittee)</a:t>
            </a:r>
          </a:p>
          <a:p>
            <a:pPr lvl="2"/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the most out of our time for discussion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Limit ourselves to one three-minute speech per motion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 the proponent of a motion go first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Alternate between speakers for and against the motion so we know when the main points have been raised </a:t>
            </a:r>
          </a:p>
          <a:p>
            <a:pPr lvl="2"/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5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878D-375E-46A2-A0E6-E7DA84ED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68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FY 2023-2024 JJCC-CMJJP Ad-Hoc Subcommittee Members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4C63C6-EA0B-4E23-AAC2-55199783BE1B}"/>
              </a:ext>
            </a:extLst>
          </p:cNvPr>
          <p:cNvSpPr/>
          <p:nvPr/>
        </p:nvSpPr>
        <p:spPr>
          <a:xfrm>
            <a:off x="472440" y="1716534"/>
            <a:ext cx="11247120" cy="4650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Adam Bettino – Los Angeles County Probation Department, (Co-Chair) 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Mercy Santoro – Los Angeles County Parks and Recreation, (Co-Chair)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Tricia Penrose – Superior Court, Juvenile Division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Luis Rodriguez – Public Defender’s Office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Dr. Karen Streich – Department of Mental Health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Josh Green – Non-Profit Community Based-Organization Supervisorial Representative, District 3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Bikila Ochoa – Non-Profit Community-Based Organization Supervisorial Representative  District 1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9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90C9A-F6A6-4F2D-AF81-E55C97F4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0"/>
            <a:ext cx="1125728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Resolution to Appoint JJCC-CMJJP Ad-Hoc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41AEB-139C-43A4-AFB3-88AE6794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882"/>
            <a:ext cx="10515600" cy="4589517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JJCC Resolution – January 19, 2023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 a CMJJP for FY 2024-25 for JJCC consideration at its December 6, 2023, meeting; and,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 recommendations as to the spending of the FY 2024-25 JJCPA Base and Growth funds for JJCC consideration at its December 6, 2023, meeting.</a:t>
            </a:r>
          </a:p>
        </p:txBody>
      </p:sp>
    </p:spTree>
    <p:extLst>
      <p:ext uri="{BB962C8B-B14F-4D97-AF65-F5344CB8AC3E}">
        <p14:creationId xmlns:p14="http://schemas.microsoft.com/office/powerpoint/2010/main" val="396680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3D0F668-6376-48F0-B863-E16F04594119}"/>
              </a:ext>
            </a:extLst>
          </p:cNvPr>
          <p:cNvSpPr txBox="1">
            <a:spLocks/>
          </p:cNvSpPr>
          <p:nvPr/>
        </p:nvSpPr>
        <p:spPr>
          <a:xfrm>
            <a:off x="294640" y="2743200"/>
            <a:ext cx="11562080" cy="34035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FY 2021-2022:  Total of 13 Scheduled Ad-Hoc Subcommittee Meeting Hours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FY 2022-2023: Total of 20.5 Scheduled Ad-Hoc Subcommittee Meeting Hours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FY 2023-2024: Total of 25 Scheduled Ad-Hoc Subcommittee Meeting Hours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increase of approximately 92% (from 13 to 25) in meeting hours, from FY 2021-2022 to FY 2023-2024 for the Scheduled Ad-Hoc Subcommittee Meetings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CF64DE7-C390-4A7C-A655-8573509ABC9E}"/>
              </a:ext>
            </a:extLst>
          </p:cNvPr>
          <p:cNvSpPr txBox="1">
            <a:spLocks/>
          </p:cNvSpPr>
          <p:nvPr/>
        </p:nvSpPr>
        <p:spPr>
          <a:xfrm>
            <a:off x="467360" y="541866"/>
            <a:ext cx="11257280" cy="18660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JJCC-CMJJP Ad-Hoc Subcommittee Scheduled Meeting Hours for the Last Three Fiscal Years (FY 2021-22 - FY 2023-2024)</a:t>
            </a:r>
          </a:p>
        </p:txBody>
      </p:sp>
    </p:spTree>
    <p:extLst>
      <p:ext uri="{BB962C8B-B14F-4D97-AF65-F5344CB8AC3E}">
        <p14:creationId xmlns:p14="http://schemas.microsoft.com/office/powerpoint/2010/main" val="192537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878D-375E-46A2-A0E6-E7DA84ED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0"/>
            <a:ext cx="1114552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JJCC-CMJJP Ad-Hoc Subcommittee - “Rules of the Road”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4C63C6-EA0B-4E23-AAC2-55199783BE1B}"/>
              </a:ext>
            </a:extLst>
          </p:cNvPr>
          <p:cNvSpPr/>
          <p:nvPr/>
        </p:nvSpPr>
        <p:spPr>
          <a:xfrm>
            <a:off x="1588316" y="1442214"/>
            <a:ext cx="929220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037E3-5BD1-41AC-85D1-276B2D897C2B}"/>
              </a:ext>
            </a:extLst>
          </p:cNvPr>
          <p:cNvSpPr/>
          <p:nvPr/>
        </p:nvSpPr>
        <p:spPr>
          <a:xfrm>
            <a:off x="-241300" y="1114217"/>
            <a:ext cx="120964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Subcommittee (and JJCC) may recommend categories (e.g. primary prevention or intervention), programs and projects (e.g. substance abuse prevention in A City), but can only recommend specific providers if those providers are governmental agencies or subject to a Board contract (e.g. LAC Dept. of B or the P/PP). We cannot recommend any other specific providers (i.e. named CBOs). 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 of interest rules apply to our work in the subcommittee, so be thoughtful about recommendations for funding.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Surface issues that you spot, but please provide solutions along with the issues. 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have been given a specific two-part mission (FY 2020-21 CMJJP and funding allocation) and a tight timeline to accomplish it. In order to get to our deliverables we need to be mission-focused on the work in front of us.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Along the way we will spot issues outside of our two-part mission, and we don’t want to ignore or forget them. So we will be using a “parking lot” approach where issues that are outside our mission will go and we direct them to the appropriate channels (e.g. JJCC-CAC or a new JJCC Governance and Procedure Subcommittee). </a:t>
            </a:r>
            <a:endParaRPr lang="en-U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6AB799-88C7-4927-9C40-D4CB477D85FF}"/>
              </a:ext>
            </a:extLst>
          </p:cNvPr>
          <p:cNvSpPr txBox="1"/>
          <p:nvPr/>
        </p:nvSpPr>
        <p:spPr>
          <a:xfrm>
            <a:off x="580541" y="4106625"/>
            <a:ext cx="47075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Carryover balance increased by $22.4M for FY 2022-23 (due in part to Covid-19 impacts)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8 (or 23%) out of 35 agencies selected more than 1 continuum category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992039-22E3-4A4E-BF86-D055F34EA66A}"/>
              </a:ext>
            </a:extLst>
          </p:cNvPr>
          <p:cNvSpPr txBox="1"/>
          <p:nvPr/>
        </p:nvSpPr>
        <p:spPr>
          <a:xfrm>
            <a:off x="298082" y="339365"/>
            <a:ext cx="11507763" cy="3738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35D632-908F-4E3F-A8CC-8F919215F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500523"/>
            <a:ext cx="10388600" cy="3416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CFE455F-7423-47D4-9333-E747C5C93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359" y="3900532"/>
            <a:ext cx="4871941" cy="29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5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D2898D-6AC2-4D18-B68C-2DDE77B61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011" y="4029076"/>
            <a:ext cx="4833656" cy="275178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0E73D01-05CC-43B8-957F-CDCB5A81FAFD}"/>
              </a:ext>
            </a:extLst>
          </p:cNvPr>
          <p:cNvSpPr txBox="1"/>
          <p:nvPr/>
        </p:nvSpPr>
        <p:spPr>
          <a:xfrm>
            <a:off x="879540" y="4513320"/>
            <a:ext cx="65110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14.8.% increase in Base-Funded Primary 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6.4% reduction in Base-Funded Focused Prevention/Early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6.7% reduction in Base-Funded Intervention</a:t>
            </a:r>
          </a:p>
          <a:p>
            <a:endParaRPr lang="en-US" sz="24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A3CA65-6092-48B4-887E-4D9A1F253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32" y="281883"/>
            <a:ext cx="10693335" cy="385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3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73533D-21C9-45A2-9B08-1F1EBD0DC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764" y="4157392"/>
            <a:ext cx="4044592" cy="270060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5DC890-9BB5-423C-9BD4-69EACBC865BD}"/>
              </a:ext>
            </a:extLst>
          </p:cNvPr>
          <p:cNvGraphicFramePr>
            <a:graphicFrameLocks noGrp="1"/>
          </p:cNvGraphicFramePr>
          <p:nvPr/>
        </p:nvGraphicFramePr>
        <p:xfrm>
          <a:off x="-10271125" y="468313"/>
          <a:ext cx="5324540" cy="4351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576">
                  <a:extLst>
                    <a:ext uri="{9D8B030D-6E8A-4147-A177-3AD203B41FA5}">
                      <a16:colId xmlns:a16="http://schemas.microsoft.com/office/drawing/2014/main" val="1127257739"/>
                    </a:ext>
                  </a:extLst>
                </a:gridCol>
                <a:gridCol w="736920">
                  <a:extLst>
                    <a:ext uri="{9D8B030D-6E8A-4147-A177-3AD203B41FA5}">
                      <a16:colId xmlns:a16="http://schemas.microsoft.com/office/drawing/2014/main" val="3202924902"/>
                    </a:ext>
                  </a:extLst>
                </a:gridCol>
                <a:gridCol w="1284346">
                  <a:extLst>
                    <a:ext uri="{9D8B030D-6E8A-4147-A177-3AD203B41FA5}">
                      <a16:colId xmlns:a16="http://schemas.microsoft.com/office/drawing/2014/main" val="786213595"/>
                    </a:ext>
                  </a:extLst>
                </a:gridCol>
                <a:gridCol w="1029349">
                  <a:extLst>
                    <a:ext uri="{9D8B030D-6E8A-4147-A177-3AD203B41FA5}">
                      <a16:colId xmlns:a16="http://schemas.microsoft.com/office/drawing/2014/main" val="2129068057"/>
                    </a:ext>
                  </a:extLst>
                </a:gridCol>
                <a:gridCol w="1029349">
                  <a:extLst>
                    <a:ext uri="{9D8B030D-6E8A-4147-A177-3AD203B41FA5}">
                      <a16:colId xmlns:a16="http://schemas.microsoft.com/office/drawing/2014/main" val="3112441415"/>
                    </a:ext>
                  </a:extLst>
                </a:gridCol>
              </a:tblGrid>
              <a:tr h="1403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2019-2020 Projected JJCPA Spending (Growth)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755678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Continuum Category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Growth Funds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Change from 2018-19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Allocation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Model Alloction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5390323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Primary Prevention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5,411,165.20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  (5,027,325.80)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2060675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Focused Prevention/Early Intervention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3,381,978.25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  (9,118,021.75)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845710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Intervention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3,381,978.25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(17,218,021.75)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875070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Capacity Building of CBOs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676,395.65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    (223,604.35)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136094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JJCPA Evaluation &amp; Inf.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676,395.65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       96,395.65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835374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$ 13,527,913.00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   (31,490,578.00)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100.0%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100.0%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1875183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028583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209204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35230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330713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200368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558666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300665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430171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119142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74966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620862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8815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046247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085838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658282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827237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781810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26044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9213529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1FD82F-24F3-494D-B3A7-57272AEBB7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851163"/>
              </p:ext>
            </p:extLst>
          </p:nvPr>
        </p:nvGraphicFramePr>
        <p:xfrm>
          <a:off x="15276513" y="2955925"/>
          <a:ext cx="7186612" cy="343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7E832A8-2CE2-4762-9C74-896C2D76D899}"/>
              </a:ext>
            </a:extLst>
          </p:cNvPr>
          <p:cNvSpPr txBox="1"/>
          <p:nvPr/>
        </p:nvSpPr>
        <p:spPr>
          <a:xfrm>
            <a:off x="1486644" y="3999937"/>
            <a:ext cx="44750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Largest growth-based allocations:</a:t>
            </a:r>
          </a:p>
          <a:p>
            <a:pPr lvl="1"/>
            <a:endParaRPr lang="en-US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P/PP Grant ($12.93M)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P/PP Capacity ($4.50M)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DYD ($8.21M)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Arts ($5.32M)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305E2B-729C-44A1-B57B-9B8920BF4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614" y="376350"/>
            <a:ext cx="9273072" cy="3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7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AC460AC-ACD9-497B-9697-6296BBF71707}"/>
              </a:ext>
            </a:extLst>
          </p:cNvPr>
          <p:cNvSpPr txBox="1"/>
          <p:nvPr/>
        </p:nvSpPr>
        <p:spPr>
          <a:xfrm>
            <a:off x="546754" y="4449317"/>
            <a:ext cx="57974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Focused Prevention/Early Intervention spending increased by 34%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All other categories indicate decreased spending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31A0A0-1BC4-4768-B762-E6D6D3E76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469691"/>
            <a:ext cx="9042400" cy="341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EC42A5-298C-4517-8237-1BAF2ACDB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802" y="3885991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3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E0A5565E0F48418F64198D4B114FC9" ma:contentTypeVersion="11" ma:contentTypeDescription="Create a new document." ma:contentTypeScope="" ma:versionID="ee54a55a0bdb3c0ce7061c3fcd27c921">
  <xsd:schema xmlns:xsd="http://www.w3.org/2001/XMLSchema" xmlns:xs="http://www.w3.org/2001/XMLSchema" xmlns:p="http://schemas.microsoft.com/office/2006/metadata/properties" xmlns:ns3="2f2ae8b8-7f83-4d60-902c-7e2f6c1ac8ee" xmlns:ns4="58abbe70-b79e-4d5c-ae00-c6b109785077" targetNamespace="http://schemas.microsoft.com/office/2006/metadata/properties" ma:root="true" ma:fieldsID="30acb5ff256b428375dc63336dae8f9a" ns3:_="" ns4:_="">
    <xsd:import namespace="2f2ae8b8-7f83-4d60-902c-7e2f6c1ac8ee"/>
    <xsd:import namespace="58abbe70-b79e-4d5c-ae00-c6b1097850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ae8b8-7f83-4d60-902c-7e2f6c1ac8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abbe70-b79e-4d5c-ae00-c6b1097850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659FCD-0338-475B-9926-2540C6837D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8E761A-3B78-4903-B0D1-048838996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ae8b8-7f83-4d60-902c-7e2f6c1ac8ee"/>
    <ds:schemaRef ds:uri="58abbe70-b79e-4d5c-ae00-c6b1097850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A18306-98FB-4199-BB2E-5137F99F5C8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8abbe70-b79e-4d5c-ae00-c6b109785077"/>
    <ds:schemaRef ds:uri="2f2ae8b8-7f83-4d60-902c-7e2f6c1ac8ee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7597248-ea38-451b-8abe-a638eddbac81}" enabled="0" method="" siteId="{07597248-ea38-451b-8abe-a638eddbac8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6128</TotalTime>
  <Words>802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JJCPA Fiscal Year 2023-24 Allocation  Juvenile Justice Coordinating Council  January 19, 2023 (2:00 pm – 4:00 pm) </vt:lpstr>
      <vt:lpstr>FY 2023-2024 JJCC-CMJJP Ad-Hoc Subcommittee Members</vt:lpstr>
      <vt:lpstr>Resolution to Appoint JJCC-CMJJP Ad-Hoc Subcommittee</vt:lpstr>
      <vt:lpstr>PowerPoint Presentation</vt:lpstr>
      <vt:lpstr>JJCC-CMJJP Ad-Hoc Subcommittee - “Rules of the Road”</vt:lpstr>
      <vt:lpstr>PowerPoint Presentation</vt:lpstr>
      <vt:lpstr>PowerPoint Presentation</vt:lpstr>
      <vt:lpstr>PowerPoint Presentation</vt:lpstr>
      <vt:lpstr>PowerPoint Presentation</vt:lpstr>
      <vt:lpstr>Closing Co-Chair Recommendations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JJCPA 2019-2020</dc:title>
  <dc:creator>Kim Bowman</dc:creator>
  <cp:lastModifiedBy>Sharon Hawkins</cp:lastModifiedBy>
  <cp:revision>79</cp:revision>
  <dcterms:created xsi:type="dcterms:W3CDTF">2019-04-04T21:23:41Z</dcterms:created>
  <dcterms:modified xsi:type="dcterms:W3CDTF">2023-01-06T20:12:24Z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0x01010033E0A5565E0F48418F64198D4B114FC9</vt:lpwstr>
  </property>
</Properties>
</file>